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5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2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2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5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7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4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2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8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5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6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2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32152-DE9B-4F67-A583-11432B4F6B5E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59D15-AC3E-4A32-8D05-F9339E4C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54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253" y="381001"/>
            <a:ext cx="60412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CHƯƠNG III</a:t>
            </a:r>
          </a:p>
          <a:p>
            <a:pPr algn="ctr"/>
            <a:r>
              <a:rPr lang="en-US" sz="2800" b="1" dirty="0"/>
              <a:t>CHUYỂN HÓA VẬT CHẤT TRONG TẾ BÀO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600954" y="1524000"/>
            <a:ext cx="6781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a typeface="Calibri" panose="020F0502020204030204" pitchFamily="34" charset="0"/>
              </a:rPr>
              <a:t>BÀI 13. KHÁI QUÁT VỀ NĂNG LƯỢNG VÀ CHUYỂN HÓA VẬT CHẤT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7106" name="Picture 2" descr="ATP truyền năng lượng cho các hợp chất khác thông qua chuyển nhó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835" y="2895600"/>
            <a:ext cx="6088039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0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8"/>
          <p:cNvSpPr>
            <a:spLocks noChangeArrowheads="1"/>
          </p:cNvSpPr>
          <p:nvPr/>
        </p:nvSpPr>
        <p:spPr bwMode="auto">
          <a:xfrm>
            <a:off x="22225" y="533400"/>
            <a:ext cx="787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I. NĂNG LƯỢNG VÀ CÁC DẠNG NĂNG LƯỢNG TRONG TẾ BÀO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11113" y="825500"/>
            <a:ext cx="3506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1. Khái niệm năng lượng</a:t>
            </a:r>
          </a:p>
        </p:txBody>
      </p:sp>
      <p:sp>
        <p:nvSpPr>
          <p:cNvPr id="12" name="Rectangle 40"/>
          <p:cNvSpPr>
            <a:spLocks noChangeArrowheads="1"/>
          </p:cNvSpPr>
          <p:nvPr/>
        </p:nvSpPr>
        <p:spPr bwMode="auto">
          <a:xfrm>
            <a:off x="649288" y="1241425"/>
            <a:ext cx="77327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Năng lượng là gì? Tồn tại ở những trạng thái nào?</a:t>
            </a:r>
          </a:p>
        </p:txBody>
      </p:sp>
      <p:sp>
        <p:nvSpPr>
          <p:cNvPr id="13" name="Text Box 41"/>
          <p:cNvSpPr txBox="1">
            <a:spLocks noChangeArrowheads="1"/>
          </p:cNvSpPr>
          <p:nvPr/>
        </p:nvSpPr>
        <p:spPr bwMode="auto">
          <a:xfrm>
            <a:off x="228600" y="1748056"/>
            <a:ext cx="1168790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- Năng lượng: là đại lượng đặc trưng cho khả năng sinh công. Gồm 2 dạng: động năng và thế năng.</a:t>
            </a:r>
          </a:p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+ Động năng: là dạng năng lượng sẵn sàng sinh ra công.</a:t>
            </a:r>
          </a:p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+ Thế năng: là loại năng lượng dự trữ, có tiềm năng sinh công.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4" name="Rectangle 42"/>
          <p:cNvSpPr>
            <a:spLocks noChangeArrowheads="1"/>
          </p:cNvSpPr>
          <p:nvPr/>
        </p:nvSpPr>
        <p:spPr bwMode="auto">
          <a:xfrm>
            <a:off x="-152034" y="3626084"/>
            <a:ext cx="124491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tế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tồn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tại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năng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lượng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tồn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tại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ở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1615525" y="4806462"/>
            <a:ext cx="8610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- Năng lượng trong tế bào tồn tại dưới nhiều dạng như: hoá năng, nhiệt năng, điện năng... trong đó năng lượng chủ yếu trong tế bào là hoá năng.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46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0495" y="1917397"/>
            <a:ext cx="7721506" cy="3358794"/>
          </a:xfrm>
          <a:prstGeom prst="rect">
            <a:avLst/>
          </a:prstGeom>
        </p:spPr>
      </p:pic>
      <p:sp>
        <p:nvSpPr>
          <p:cNvPr id="10" name="Rectangle 38"/>
          <p:cNvSpPr>
            <a:spLocks noChangeArrowheads="1"/>
          </p:cNvSpPr>
          <p:nvPr/>
        </p:nvSpPr>
        <p:spPr bwMode="auto">
          <a:xfrm>
            <a:off x="22225" y="533400"/>
            <a:ext cx="787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I. NĂNG LƯỢNG VÀ CÁC DẠNG NĂNG LƯỢNG TRONG TẾ BÀO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11113" y="825500"/>
            <a:ext cx="3506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1. Khái niệm năng lượng</a:t>
            </a: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11113" y="1217613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2. ATP - đồng tiền năng lượng của tế bào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pic>
        <p:nvPicPr>
          <p:cNvPr id="22" name="Picture 8" descr="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6" r="46266" b="22969"/>
          <a:stretch>
            <a:fillRect/>
          </a:stretch>
        </p:blipFill>
        <p:spPr bwMode="auto">
          <a:xfrm>
            <a:off x="342900" y="1847191"/>
            <a:ext cx="42672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1715171" y="5229973"/>
            <a:ext cx="876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Quan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sát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và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mô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tả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cấu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trúc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hoá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học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ATP?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1638971" y="5845540"/>
            <a:ext cx="8915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ATP gồm 1 bazơ Ađênin liên kết với 3 nhóm photphat (trong đó có 2 liên kết cao năng) và đường ribôzơ.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64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3" grpId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8"/>
          <p:cNvSpPr>
            <a:spLocks noChangeArrowheads="1"/>
          </p:cNvSpPr>
          <p:nvPr/>
        </p:nvSpPr>
        <p:spPr bwMode="auto">
          <a:xfrm>
            <a:off x="22225" y="533400"/>
            <a:ext cx="787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I. NĂNG LƯỢNG VÀ CÁC DẠNG NĂNG LƯỢNG TRONG TẾ BÀO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11113" y="825500"/>
            <a:ext cx="3506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1. Khái niệm năng lượng</a:t>
            </a: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11113" y="1217613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2. ATP - đồng tiền năng lượng của tế bào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206" y="1054100"/>
            <a:ext cx="4236794" cy="3766039"/>
          </a:xfrm>
          <a:prstGeom prst="rect">
            <a:avLst/>
          </a:prstGeom>
        </p:spPr>
      </p:pic>
      <p:pic>
        <p:nvPicPr>
          <p:cNvPr id="1026" name="Picture 2" descr="Bài 11 - VẬN CHUYỂN CÁC CHẤT QUA MÀNG SINH CHẤT ( tiếp theo )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09"/>
          <a:stretch/>
        </p:blipFill>
        <p:spPr bwMode="auto">
          <a:xfrm>
            <a:off x="5328139" y="4820139"/>
            <a:ext cx="6863861" cy="203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24" y="1825351"/>
            <a:ext cx="5305915" cy="5032649"/>
          </a:xfrm>
          <a:prstGeom prst="rect">
            <a:avLst/>
          </a:prstGeom>
        </p:spPr>
      </p:pic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845169" y="1825351"/>
            <a:ext cx="40478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ATP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có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chức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năng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gì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?</a:t>
            </a:r>
            <a:endParaRPr lang="en-US" sz="28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01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8"/>
          <p:cNvSpPr>
            <a:spLocks noChangeArrowheads="1"/>
          </p:cNvSpPr>
          <p:nvPr/>
        </p:nvSpPr>
        <p:spPr bwMode="auto">
          <a:xfrm>
            <a:off x="22225" y="533400"/>
            <a:ext cx="787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I. NĂNG LƯỢNG VÀ CÁC DẠNG NĂNG LƯỢNG TRONG TẾ BÀO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42863" y="893763"/>
            <a:ext cx="3652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II. CHUYỂN HOÁ VẬT CHẤT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149106" y="1651001"/>
            <a:ext cx="985324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- Chuyển hoá vật chất: là tập hợp các phản ứng hoá sinh xảy ra bên trong tế bào nhằm duy trì các hoạt động sống của tế bào, gồm có đồng hoá và dị hoá.</a:t>
            </a:r>
          </a:p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- Chuyển hoá vật chất luôn đi kèm với chuyển hoá năng lượng.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1149106" y="3466883"/>
            <a:ext cx="985324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nl-NL" b="1">
                <a:solidFill>
                  <a:srgbClr val="0000FF"/>
                </a:solidFill>
              </a:rPr>
              <a:t>- Đồng hoá: là quá trình tổng hợp các chất hữu cơ phức tạp từ các chất hữu cơ đơn giản đồng thời có sự tích luỹ năng lượng.</a:t>
            </a:r>
          </a:p>
          <a:p>
            <a:pPr algn="just" eaLnBrk="1" hangingPunct="1"/>
            <a:r>
              <a:rPr lang="nl-NL" b="1">
                <a:solidFill>
                  <a:srgbClr val="0000FF"/>
                </a:solidFill>
              </a:rPr>
              <a:t>- Dị hoá: là quá trình phân giải các chất hữu cơ phức tạp thành các chất đơn giản đồng thời giải phóng năng lượng.</a:t>
            </a:r>
            <a:endParaRPr lang="en-US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8"/>
          <p:cNvSpPr>
            <a:spLocks noChangeArrowheads="1"/>
          </p:cNvSpPr>
          <p:nvPr/>
        </p:nvSpPr>
        <p:spPr bwMode="auto">
          <a:xfrm>
            <a:off x="22225" y="533400"/>
            <a:ext cx="787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I. NĂNG LƯỢNG VÀ CÁC DẠNG NĂNG LƯỢNG TRONG TẾ BÀO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42863" y="893763"/>
            <a:ext cx="3652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</a:rPr>
              <a:t>II. CHUYỂN HOÁ VẬT CHẤT</a:t>
            </a:r>
          </a:p>
        </p:txBody>
      </p:sp>
      <p:pic>
        <p:nvPicPr>
          <p:cNvPr id="6" name="Picture 2" descr="ATP truyền năng lượng cho các hợp chất khác thông qua chuyển nhó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17" y="3106520"/>
            <a:ext cx="8354742" cy="3751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8600" y="1290638"/>
            <a:ext cx="11963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- Quan hệ giữa đồng hóa và dị hóa với quá trình tổng hợp và phân giải ATP: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+ Đồng hóa tiêu thụ năng lượng ATP được tạo ra nhờ quá trình dị hóa.</a:t>
            </a:r>
          </a:p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+ Dị hóa cung cấp năng lượng ATP cho đồng hóa.</a:t>
            </a:r>
          </a:p>
        </p:txBody>
      </p:sp>
    </p:spTree>
    <p:extLst>
      <p:ext uri="{BB962C8B-B14F-4D97-AF65-F5344CB8AC3E}">
        <p14:creationId xmlns:p14="http://schemas.microsoft.com/office/powerpoint/2010/main" val="266484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822939" y="562707"/>
            <a:ext cx="853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sz="3200" i="1" dirty="0" err="1"/>
              <a:t>Nêu</a:t>
            </a:r>
            <a:r>
              <a:rPr lang="en-US" sz="3200" i="1" dirty="0"/>
              <a:t> </a:t>
            </a:r>
            <a:r>
              <a:rPr lang="en-US" sz="3200" i="1" dirty="0" err="1"/>
              <a:t>một</a:t>
            </a:r>
            <a:r>
              <a:rPr lang="en-US" sz="3200" i="1" dirty="0"/>
              <a:t> </a:t>
            </a:r>
            <a:r>
              <a:rPr lang="en-US" sz="3200" i="1" dirty="0" err="1"/>
              <a:t>số</a:t>
            </a:r>
            <a:r>
              <a:rPr lang="en-US" sz="3200" i="1" dirty="0"/>
              <a:t> </a:t>
            </a:r>
            <a:r>
              <a:rPr lang="en-US" sz="3200" i="1" dirty="0" err="1"/>
              <a:t>ví</a:t>
            </a:r>
            <a:r>
              <a:rPr lang="en-US" sz="3200" i="1" dirty="0"/>
              <a:t> </a:t>
            </a:r>
            <a:r>
              <a:rPr lang="en-US" sz="3200" i="1" dirty="0" err="1"/>
              <a:t>dụ</a:t>
            </a:r>
            <a:r>
              <a:rPr lang="en-US" sz="3200" i="1" dirty="0"/>
              <a:t> </a:t>
            </a:r>
            <a:r>
              <a:rPr lang="en-US" sz="3200" i="1" dirty="0" err="1"/>
              <a:t>về</a:t>
            </a:r>
            <a:r>
              <a:rPr lang="en-US" sz="3200" i="1" dirty="0"/>
              <a:t> </a:t>
            </a:r>
            <a:r>
              <a:rPr lang="en-US" sz="3200" i="1" dirty="0" err="1"/>
              <a:t>quá</a:t>
            </a:r>
            <a:r>
              <a:rPr lang="en-US" sz="3200" i="1" dirty="0"/>
              <a:t> </a:t>
            </a:r>
            <a:r>
              <a:rPr lang="en-US" sz="3200" i="1" dirty="0" err="1"/>
              <a:t>trình</a:t>
            </a:r>
            <a:r>
              <a:rPr lang="en-US" sz="3200" i="1" dirty="0"/>
              <a:t> </a:t>
            </a:r>
            <a:r>
              <a:rPr lang="en-US" sz="3200" i="1" dirty="0" err="1"/>
              <a:t>đồng</a:t>
            </a:r>
            <a:r>
              <a:rPr lang="en-US" sz="3200" i="1" dirty="0"/>
              <a:t> </a:t>
            </a:r>
            <a:r>
              <a:rPr lang="en-US" sz="3200" i="1" dirty="0" err="1"/>
              <a:t>hóa</a:t>
            </a:r>
            <a:r>
              <a:rPr lang="en-US" sz="3200" i="1" dirty="0"/>
              <a:t> </a:t>
            </a:r>
            <a:r>
              <a:rPr lang="en-US" sz="3200" i="1" dirty="0" err="1"/>
              <a:t>và</a:t>
            </a:r>
            <a:r>
              <a:rPr lang="en-US" sz="3200" i="1" dirty="0"/>
              <a:t> </a:t>
            </a:r>
            <a:r>
              <a:rPr lang="en-US" sz="3200" i="1" dirty="0" err="1"/>
              <a:t>dị</a:t>
            </a:r>
            <a:r>
              <a:rPr lang="en-US" sz="3200" i="1" dirty="0"/>
              <a:t> </a:t>
            </a:r>
            <a:r>
              <a:rPr lang="en-US" sz="3200" i="1" dirty="0" err="1"/>
              <a:t>hóa</a:t>
            </a:r>
            <a:r>
              <a:rPr lang="en-US" sz="3200" i="1" dirty="0"/>
              <a:t>.</a:t>
            </a:r>
            <a:endParaRPr lang="nl-NL" sz="3200" b="1" dirty="0">
              <a:solidFill>
                <a:srgbClr val="FF0000"/>
              </a:solidFill>
            </a:endParaRPr>
          </a:p>
        </p:txBody>
      </p:sp>
      <p:pic>
        <p:nvPicPr>
          <p:cNvPr id="5124" name="Picture 4" descr="Bài 32. Chuyển hóa - Hoc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3750"/>
            <a:ext cx="5533292" cy="4426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Giải sinh học 8 bài 28: Tiêu hóa ở ruột non | Giải môn Sinh học lớp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759" y="1315616"/>
            <a:ext cx="6358241" cy="4762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25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475</Words>
  <Application>Microsoft Office PowerPoint</Application>
  <PresentationFormat>Custom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Ly</dc:creator>
  <cp:lastModifiedBy>Steven</cp:lastModifiedBy>
  <cp:revision>8</cp:revision>
  <dcterms:created xsi:type="dcterms:W3CDTF">2021-11-27T16:36:40Z</dcterms:created>
  <dcterms:modified xsi:type="dcterms:W3CDTF">2021-11-28T02:50:32Z</dcterms:modified>
</cp:coreProperties>
</file>